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94" r:id="rId2"/>
    <p:sldId id="303" r:id="rId3"/>
    <p:sldId id="304" r:id="rId4"/>
    <p:sldId id="305" r:id="rId5"/>
    <p:sldId id="295" r:id="rId6"/>
    <p:sldId id="296" r:id="rId7"/>
    <p:sldId id="297" r:id="rId8"/>
    <p:sldId id="302" r:id="rId9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CC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57AE5-9EA4-4758-BE88-A3D74118D2E7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0F6BC-6D8A-433A-8226-DD26AB5D830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3400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Gadugi" panose="020B0502040204020203" pitchFamily="34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Gadug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  <a:lvl2pPr>
              <a:defRPr>
                <a:latin typeface="Gadugi" panose="020B0502040204020203" pitchFamily="34" charset="0"/>
              </a:defRPr>
            </a:lvl2pPr>
            <a:lvl3pPr>
              <a:defRPr>
                <a:latin typeface="Gadugi" panose="020B0502040204020203" pitchFamily="34" charset="0"/>
              </a:defRPr>
            </a:lvl3pPr>
            <a:lvl4pPr>
              <a:defRPr>
                <a:latin typeface="Gadugi" panose="020B0502040204020203" pitchFamily="34" charset="0"/>
              </a:defRPr>
            </a:lvl4pPr>
            <a:lvl5pPr>
              <a:defRPr>
                <a:latin typeface="Gadugi" panose="020B0502040204020203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Georgia" panose="02040502050405020303" pitchFamily="18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  <a:lvl2pPr>
              <a:defRPr>
                <a:latin typeface="Gadugi" panose="020B0502040204020203" pitchFamily="34" charset="0"/>
              </a:defRPr>
            </a:lvl2pPr>
            <a:lvl3pPr>
              <a:defRPr>
                <a:latin typeface="Gadugi" panose="020B0502040204020203" pitchFamily="34" charset="0"/>
              </a:defRPr>
            </a:lvl3pPr>
            <a:lvl4pPr>
              <a:defRPr>
                <a:latin typeface="Gadugi" panose="020B0502040204020203" pitchFamily="34" charset="0"/>
              </a:defRPr>
            </a:lvl4pPr>
            <a:lvl5pPr>
              <a:defRPr>
                <a:latin typeface="Gadugi" panose="020B0502040204020203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Gadugi" panose="020B0502040204020203" pitchFamily="34" charset="0"/>
              </a:defRPr>
            </a:lvl1pPr>
            <a:lvl2pPr>
              <a:defRPr>
                <a:latin typeface="Gadugi" panose="020B0502040204020203" pitchFamily="34" charset="0"/>
              </a:defRPr>
            </a:lvl2pPr>
            <a:lvl3pPr>
              <a:defRPr>
                <a:latin typeface="Gadugi" panose="020B0502040204020203" pitchFamily="34" charset="0"/>
              </a:defRPr>
            </a:lvl3pPr>
            <a:lvl4pPr>
              <a:defRPr>
                <a:latin typeface="Gadugi" panose="020B0502040204020203" pitchFamily="34" charset="0"/>
              </a:defRPr>
            </a:lvl4pPr>
            <a:lvl5pPr>
              <a:defRPr>
                <a:latin typeface="Gadugi" panose="020B0502040204020203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8.2.2021.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e-sfera.hr/dodatni-digitalni-sadrzaji/0c198870-f3fc-4b16-b209-e2b436d79944/assets/interactivity/kviz_a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-sfera.hr/dodatni-digitalni-sadrzaji/0c198870-f3fc-4b16-b209-e2b436d79944/assets/interactivity/kviz_b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altLang="sr-Latn-RS" dirty="0" smtClean="0"/>
              <a:t>Brzina se mijenja</a:t>
            </a:r>
          </a:p>
        </p:txBody>
      </p:sp>
      <p:sp>
        <p:nvSpPr>
          <p:cNvPr id="2" name="TekstniOkvir 1"/>
          <p:cNvSpPr txBox="1"/>
          <p:nvPr/>
        </p:nvSpPr>
        <p:spPr>
          <a:xfrm>
            <a:off x="3771900" y="3977640"/>
            <a:ext cx="4549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>
                <a:latin typeface="Gadugi" panose="020B0502040204020203" pitchFamily="34" charset="0"/>
              </a:rPr>
              <a:t>GIBANJA </a:t>
            </a:r>
            <a:endParaRPr lang="hr-HR" sz="2400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302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12420" y="640080"/>
            <a:ext cx="10744200" cy="1185545"/>
          </a:xfrm>
        </p:spPr>
        <p:txBody>
          <a:bodyPr/>
          <a:lstStyle/>
          <a:p>
            <a:r>
              <a:rPr lang="hr-HR" dirty="0" smtClean="0"/>
              <a:t>Razmislite!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12420" y="1505585"/>
            <a:ext cx="702564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dirty="0" smtClean="0"/>
              <a:t>Kada automobil prilazi semaforu na kojem je crveno svjetlo vozač pritisne papučicu kočnice, a kada se uključi zeleno svjetlo „dodaje gas”. Kako bi ste opisali to gibanje?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860" y="1256445"/>
            <a:ext cx="3328815" cy="22163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4331" y="3734436"/>
            <a:ext cx="3609869" cy="240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493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03860" y="423386"/>
            <a:ext cx="10515600" cy="1138360"/>
          </a:xfrm>
        </p:spPr>
        <p:txBody>
          <a:bodyPr/>
          <a:lstStyle/>
          <a:p>
            <a:r>
              <a:rPr lang="hr-HR" dirty="0" smtClean="0"/>
              <a:t>  Primjer	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68036" y="1286733"/>
            <a:ext cx="10833008" cy="51417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 smtClean="0"/>
              <a:t>Marko je pročitao u novinama da jedan od deset najbržih automobila krećući iz mirovanja, postigne brzinu 100 km/h za 2,28 sekundi.  Koliko je povećanje brzine u jednoj sekundi?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dirty="0"/>
          </a:p>
          <a:p>
            <a:pPr marL="0" indent="0">
              <a:lnSpc>
                <a:spcPct val="150000"/>
              </a:lnSpc>
              <a:buNone/>
            </a:pPr>
            <a:endParaRPr lang="hr-H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hr-HR" dirty="0" smtClean="0"/>
              <a:t>Ako se brzina tijela povećava, tijelo se giba ubrzano.</a:t>
            </a:r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925" y="3233285"/>
            <a:ext cx="8324315" cy="162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43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326218"/>
            <a:ext cx="10515600" cy="503301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 smtClean="0"/>
              <a:t>Automobil se zaustavlja, a </a:t>
            </a:r>
            <a:r>
              <a:rPr lang="hr-HR" dirty="0" smtClean="0"/>
              <a:t>vrijeme </a:t>
            </a:r>
            <a:r>
              <a:rPr lang="hr-HR" dirty="0" smtClean="0"/>
              <a:t>kočenja iznosi 10 s. Brzina se postepeno smanjuje od 100 km/h, do zaustavljanja. Koliko je smanjenje brzine automobila u jednoj sekundi?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799" y="3261460"/>
            <a:ext cx="6636327" cy="1487338"/>
          </a:xfrm>
          <a:prstGeom prst="rect">
            <a:avLst/>
          </a:prstGeom>
        </p:spPr>
      </p:pic>
      <p:sp>
        <p:nvSpPr>
          <p:cNvPr id="5" name="TekstniOkvir 4"/>
          <p:cNvSpPr txBox="1"/>
          <p:nvPr/>
        </p:nvSpPr>
        <p:spPr>
          <a:xfrm>
            <a:off x="838200" y="5167745"/>
            <a:ext cx="10037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dirty="0" smtClean="0">
                <a:latin typeface="Gadugi" panose="020B0502040204020203" pitchFamily="34" charset="0"/>
              </a:rPr>
              <a:t>Negativan predznak u rezultatu znači smanjenje brzine. </a:t>
            </a:r>
            <a:endParaRPr lang="hr-HR" sz="2800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22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58980" y="1108363"/>
            <a:ext cx="10453255" cy="497161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altLang="sr-Latn-RS" dirty="0" smtClean="0"/>
              <a:t> Povećanje brzine u jednoj sekundi jest </a:t>
            </a:r>
            <a:r>
              <a:rPr lang="pl-PL" altLang="sr-Latn-RS" b="1" dirty="0" smtClean="0"/>
              <a:t>ubrzanje.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 smtClean="0"/>
              <a:t> Smanjenje brzine </a:t>
            </a:r>
            <a:r>
              <a:rPr lang="pl-PL" altLang="sr-Latn-RS" dirty="0" smtClean="0"/>
              <a:t>u jednoj sekundi jest </a:t>
            </a:r>
            <a:r>
              <a:rPr lang="hr-HR" altLang="sr-Latn-RS" b="1" dirty="0" smtClean="0"/>
              <a:t>usporenje</a:t>
            </a:r>
            <a:r>
              <a:rPr lang="pl-PL" altLang="sr-Latn-RS" b="1" dirty="0" smtClean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altLang="sr-Latn-RS" b="1" dirty="0" smtClean="0"/>
              <a:t> </a:t>
            </a:r>
            <a:r>
              <a:rPr lang="pl-PL" altLang="sr-Latn-RS" dirty="0" smtClean="0"/>
              <a:t>Ubrzanje i usporenje nazivamo </a:t>
            </a:r>
            <a:r>
              <a:rPr lang="pl-PL" altLang="sr-Latn-RS" b="1" dirty="0" smtClean="0"/>
              <a:t>akceleracija i označavamo je znakom </a:t>
            </a:r>
            <a:r>
              <a:rPr lang="pl-PL" altLang="sr-Latn-RS" b="1" i="1" dirty="0" smtClean="0"/>
              <a:t>a.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135607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817419" y="2937163"/>
            <a:ext cx="10557164" cy="3283528"/>
          </a:xfrm>
        </p:spPr>
        <p:txBody>
          <a:bodyPr/>
          <a:lstStyle/>
          <a:p>
            <a:pPr marL="0" indent="0">
              <a:buNone/>
            </a:pPr>
            <a:endParaRPr lang="hr-HR" altLang="sr-Latn-RS" dirty="0" smtClean="0"/>
          </a:p>
          <a:p>
            <a:pPr>
              <a:buFontTx/>
              <a:buBlip>
                <a:blip r:embed="rId3"/>
              </a:buBlip>
            </a:pPr>
            <a:endParaRPr lang="hr-HR" altLang="sr-Latn-RS" dirty="0" smtClean="0"/>
          </a:p>
          <a:p>
            <a:pPr marL="0" indent="0">
              <a:buNone/>
            </a:pPr>
            <a:endParaRPr lang="hr-HR" altLang="sr-Latn-RS" dirty="0"/>
          </a:p>
          <a:p>
            <a:pPr>
              <a:buFontTx/>
              <a:buBlip>
                <a:blip r:embed="rId3"/>
              </a:buBlip>
            </a:pPr>
            <a:endParaRPr lang="hr-HR" altLang="sr-Latn-RS" dirty="0" smtClean="0"/>
          </a:p>
          <a:p>
            <a:pPr>
              <a:buFontTx/>
              <a:buNone/>
            </a:pPr>
            <a:r>
              <a:rPr lang="hr-HR" altLang="sr-Latn-RS" dirty="0" smtClean="0"/>
              <a:t>	                           - promjena brzine</a:t>
            </a:r>
          </a:p>
          <a:p>
            <a:pPr>
              <a:buFontTx/>
              <a:buNone/>
            </a:pPr>
            <a:r>
              <a:rPr lang="hr-HR" altLang="sr-Latn-RS" dirty="0" smtClean="0"/>
              <a:t>                          </a:t>
            </a:r>
            <a:r>
              <a:rPr lang="hr-HR" altLang="sr-Latn-RS" dirty="0"/>
              <a:t> </a:t>
            </a:r>
            <a:r>
              <a:rPr lang="hr-HR" altLang="sr-Latn-RS" dirty="0" smtClean="0"/>
              <a:t>  -  vremenski interval.  </a:t>
            </a:r>
          </a:p>
        </p:txBody>
      </p:sp>
      <p:pic>
        <p:nvPicPr>
          <p:cNvPr id="410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0872" y="4996679"/>
            <a:ext cx="2057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7072" y="5553299"/>
            <a:ext cx="19050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avokutnik 1"/>
          <p:cNvSpPr/>
          <p:nvPr/>
        </p:nvSpPr>
        <p:spPr>
          <a:xfrm>
            <a:off x="464128" y="1278291"/>
            <a:ext cx="11263746" cy="1304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altLang="sr-Latn-RS" sz="2800" b="1" dirty="0">
                <a:latin typeface="Gadugi" panose="020B0502040204020203" pitchFamily="34" charset="0"/>
              </a:rPr>
              <a:t>Akceleracija</a:t>
            </a:r>
            <a:r>
              <a:rPr lang="hr-HR" altLang="sr-Latn-RS" sz="2800" dirty="0">
                <a:latin typeface="Gadugi" panose="020B0502040204020203" pitchFamily="34" charset="0"/>
              </a:rPr>
              <a:t> je količnik promjene brzine i vremenskog razmaka u kojem se ona dogodila.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99563228"/>
              </p:ext>
            </p:extLst>
          </p:nvPr>
        </p:nvGraphicFramePr>
        <p:xfrm>
          <a:off x="4433455" y="2937163"/>
          <a:ext cx="2239946" cy="1446826"/>
        </p:xfrm>
        <a:graphic>
          <a:graphicData uri="http://schemas.openxmlformats.org/presentationml/2006/ole">
            <p:oleObj spid="_x0000_s7171" name="Jednadžba" r:id="rId6" imgW="545760" imgH="39348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34122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838200" y="1186656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altLang="sr-Latn-RS" dirty="0" smtClean="0"/>
              <a:t>Izraz za akceleraciju može se zapisati i kao:</a:t>
            </a:r>
          </a:p>
          <a:p>
            <a:pPr marL="514350" indent="-514350">
              <a:buBlip>
                <a:blip r:embed="rId3"/>
              </a:buBlip>
            </a:pPr>
            <a:endParaRPr lang="hr-HR" altLang="sr-Latn-RS" dirty="0" smtClean="0"/>
          </a:p>
          <a:p>
            <a:pPr marL="514350" indent="-514350">
              <a:buBlip>
                <a:blip r:embed="rId3"/>
              </a:buBlip>
            </a:pPr>
            <a:endParaRPr lang="hr-HR" altLang="sr-Latn-RS" dirty="0" smtClean="0"/>
          </a:p>
          <a:p>
            <a:pPr marL="514350" indent="-514350">
              <a:buBlip>
                <a:blip r:embed="rId3"/>
              </a:buBlip>
            </a:pPr>
            <a:endParaRPr lang="hr-HR" altLang="sr-Latn-RS" dirty="0" smtClean="0"/>
          </a:p>
          <a:p>
            <a:pPr marL="514350" indent="-514350">
              <a:buBlip>
                <a:blip r:embed="rId3"/>
              </a:buBlip>
            </a:pPr>
            <a:endParaRPr lang="hr-HR" altLang="sr-Latn-RS" dirty="0"/>
          </a:p>
          <a:p>
            <a:pPr marL="0" indent="0">
              <a:buNone/>
            </a:pPr>
            <a:endParaRPr lang="hr-HR" altLang="sr-Latn-R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l-PL" altLang="sr-Latn-RS" dirty="0" smtClean="0"/>
              <a:t>Mjerna jedinica za akceleraciju je </a:t>
            </a:r>
            <a:r>
              <a:rPr lang="pl-PL" altLang="sr-Latn-RS" b="1" dirty="0" smtClean="0"/>
              <a:t>metar u sekundi na kvadrat</a:t>
            </a:r>
            <a:r>
              <a:rPr lang="pl-PL" altLang="sr-Latn-RS" dirty="0" smtClean="0"/>
              <a:t>, m/s</a:t>
            </a:r>
            <a:r>
              <a:rPr lang="pl-PL" altLang="sr-Latn-RS" baseline="30000" dirty="0" smtClean="0"/>
              <a:t>2</a:t>
            </a:r>
            <a:r>
              <a:rPr lang="pl-PL" altLang="sr-Latn-RS" dirty="0" smtClean="0"/>
              <a:t>. </a:t>
            </a:r>
            <a:endParaRPr lang="hr-HR" altLang="sr-Latn-R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30563527"/>
              </p:ext>
            </p:extLst>
          </p:nvPr>
        </p:nvGraphicFramePr>
        <p:xfrm>
          <a:off x="3491345" y="2133994"/>
          <a:ext cx="3117273" cy="1632568"/>
        </p:xfrm>
        <a:graphic>
          <a:graphicData uri="http://schemas.openxmlformats.org/presentationml/2006/ole">
            <p:oleObj spid="_x0000_s6146" name="Jednadžba" r:id="rId4" imgW="825480" imgH="43164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93444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8620" y="893005"/>
            <a:ext cx="11803380" cy="1138360"/>
          </a:xfrm>
        </p:spPr>
        <p:txBody>
          <a:bodyPr>
            <a:normAutofit fontScale="90000"/>
          </a:bodyPr>
          <a:lstStyle/>
          <a:p>
            <a:r>
              <a:rPr lang="hr-H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Klikom na sličicu pristupi kvizu kojim ćeš provjeriti znanje.</a:t>
            </a:r>
            <a:r>
              <a:rPr lang="hr-H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hr-H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hr-HR" dirty="0"/>
          </a:p>
        </p:txBody>
      </p:sp>
      <p:pic>
        <p:nvPicPr>
          <p:cNvPr id="4" name="Picture 5" descr="List, Icon, Symbol, Paper, Sign, Flat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7796" y="2031365"/>
            <a:ext cx="3538604" cy="3282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List, Icon, Symbol, Paper, Sign, Flat">
            <a:hlinkClick r:id="rId4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70210" y="1987829"/>
            <a:ext cx="3419609" cy="3325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niOkvir 5"/>
          <p:cNvSpPr txBox="1"/>
          <p:nvPr/>
        </p:nvSpPr>
        <p:spPr>
          <a:xfrm>
            <a:off x="2455333" y="5503333"/>
            <a:ext cx="1710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 smtClean="0">
                <a:latin typeface="Gadugi" panose="020B0502040204020203" pitchFamily="34" charset="0"/>
              </a:rPr>
              <a:t>KVIZ A </a:t>
            </a:r>
            <a:endParaRPr lang="hr-HR" sz="2400" b="1" dirty="0">
              <a:latin typeface="Gadugi" panose="020B0502040204020203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7424880" y="5503332"/>
            <a:ext cx="1710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 smtClean="0">
                <a:latin typeface="Gadugi" panose="020B0502040204020203" pitchFamily="34" charset="0"/>
              </a:rPr>
              <a:t>KVIZ b </a:t>
            </a:r>
            <a:endParaRPr lang="hr-HR" sz="2400" b="1" dirty="0">
              <a:latin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811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201</Words>
  <Application>Microsoft Office PowerPoint</Application>
  <PresentationFormat>Custom</PresentationFormat>
  <Paragraphs>32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Tema sustava Office</vt:lpstr>
      <vt:lpstr>Jednadžba</vt:lpstr>
      <vt:lpstr>Brzina se mijenja</vt:lpstr>
      <vt:lpstr>Razmislite! </vt:lpstr>
      <vt:lpstr>  Primjer </vt:lpstr>
      <vt:lpstr>Primjer</vt:lpstr>
      <vt:lpstr>Slide 5</vt:lpstr>
      <vt:lpstr>Slide 6</vt:lpstr>
      <vt:lpstr>Slide 7</vt:lpstr>
      <vt:lpstr>Klikom na sličicu pristupi kvizu kojim ćeš provjeriti znanje.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Koliko se brzo gibamo</dc:title>
  <dc:creator>Učitelj</dc:creator>
  <cp:lastModifiedBy>sk-iloncarek</cp:lastModifiedBy>
  <cp:revision>21</cp:revision>
  <dcterms:modified xsi:type="dcterms:W3CDTF">2021-02-08T09:15:27Z</dcterms:modified>
</cp:coreProperties>
</file>